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57" r:id="rId3"/>
    <p:sldId id="267" r:id="rId4"/>
    <p:sldId id="266" r:id="rId5"/>
    <p:sldId id="258" r:id="rId6"/>
    <p:sldId id="259" r:id="rId7"/>
    <p:sldId id="265" r:id="rId8"/>
    <p:sldId id="264" r:id="rId9"/>
    <p:sldId id="261" r:id="rId10"/>
    <p:sldId id="262" r:id="rId11"/>
    <p:sldId id="26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532" autoAdjust="0"/>
  </p:normalViewPr>
  <p:slideViewPr>
    <p:cSldViewPr snapToGrid="0">
      <p:cViewPr varScale="1">
        <p:scale>
          <a:sx n="123" d="100"/>
          <a:sy n="123" d="100"/>
        </p:scale>
        <p:origin x="114" y="114"/>
      </p:cViewPr>
      <p:guideLst/>
    </p:cSldViewPr>
  </p:slideViewPr>
  <p:outlineViewPr>
    <p:cViewPr>
      <p:scale>
        <a:sx n="33" d="100"/>
        <a:sy n="33" d="100"/>
      </p:scale>
      <p:origin x="0" y="-1939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Blad1!$A$2</c:f>
              <c:strCache>
                <c:ptCount val="1"/>
                <c:pt idx="0">
                  <c:v>ANTAL REGISTRERADE DREVER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Blad1!$B$1:$L$1</c:f>
              <c:numCache>
                <c:formatCode>General</c:formatCode>
                <c:ptCount val="11"/>
                <c:pt idx="0">
                  <c:v>1985</c:v>
                </c:pt>
                <c:pt idx="1">
                  <c:v>1990</c:v>
                </c:pt>
                <c:pt idx="2">
                  <c:v>1995</c:v>
                </c:pt>
                <c:pt idx="3">
                  <c:v>2000</c:v>
                </c:pt>
                <c:pt idx="4">
                  <c:v>2005</c:v>
                </c:pt>
                <c:pt idx="5">
                  <c:v>2010</c:v>
                </c:pt>
                <c:pt idx="6">
                  <c:v>2015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Blad1!$B$2:$L$2</c:f>
              <c:numCache>
                <c:formatCode>General</c:formatCode>
                <c:ptCount val="11"/>
                <c:pt idx="0">
                  <c:v>2614</c:v>
                </c:pt>
                <c:pt idx="1">
                  <c:v>2299</c:v>
                </c:pt>
                <c:pt idx="2">
                  <c:v>1572</c:v>
                </c:pt>
                <c:pt idx="3">
                  <c:v>1050</c:v>
                </c:pt>
                <c:pt idx="4">
                  <c:v>929</c:v>
                </c:pt>
                <c:pt idx="5">
                  <c:v>705</c:v>
                </c:pt>
                <c:pt idx="6">
                  <c:v>698</c:v>
                </c:pt>
                <c:pt idx="7">
                  <c:v>878</c:v>
                </c:pt>
                <c:pt idx="8">
                  <c:v>878</c:v>
                </c:pt>
                <c:pt idx="9">
                  <c:v>698</c:v>
                </c:pt>
                <c:pt idx="10">
                  <c:v>594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ED-41D7-9315-CF6F972A9D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5177343"/>
        <c:axId val="955036719"/>
      </c:barChart>
      <c:catAx>
        <c:axId val="845177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5036719"/>
        <c:crosses val="autoZero"/>
        <c:auto val="1"/>
        <c:lblAlgn val="ctr"/>
        <c:lblOffset val="100"/>
        <c:noMultiLvlLbl val="0"/>
      </c:catAx>
      <c:valAx>
        <c:axId val="9550367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5177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979F-E89F-4069-89B3-948170C0CF21}" type="datetimeFigureOut">
              <a:rPr lang="sv-SE" smtClean="0"/>
              <a:t>2024-03-05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74CE9-570F-42EE-8ED7-5F0D08ED44B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8410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ch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979F-E89F-4069-89B3-948170C0CF21}" type="datetimeFigureOut">
              <a:rPr lang="sv-SE" smtClean="0"/>
              <a:t>2024-03-05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74CE9-570F-42EE-8ED7-5F0D08ED44B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7170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eskriv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979F-E89F-4069-89B3-948170C0CF21}" type="datetimeFigureOut">
              <a:rPr lang="sv-SE" smtClean="0"/>
              <a:t>2024-03-05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74CE9-570F-42EE-8ED7-5F0D08ED44B8}" type="slidenum">
              <a:rPr lang="sv-SE" smtClean="0"/>
              <a:t>‹#›</a:t>
            </a:fld>
            <a:endParaRPr lang="sv-SE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120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n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979F-E89F-4069-89B3-948170C0CF21}" type="datetimeFigureOut">
              <a:rPr lang="sv-SE" smtClean="0"/>
              <a:t>2024-03-05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74CE9-570F-42EE-8ED7-5F0D08ED44B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0665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nkort för 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979F-E89F-4069-89B3-948170C0CF21}" type="datetimeFigureOut">
              <a:rPr lang="sv-SE" smtClean="0"/>
              <a:t>2024-03-05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74CE9-570F-42EE-8ED7-5F0D08ED44B8}" type="slidenum">
              <a:rPr lang="sv-SE" smtClean="0"/>
              <a:t>‹#›</a:t>
            </a:fld>
            <a:endParaRPr lang="sv-SE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1557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t eller fals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979F-E89F-4069-89B3-948170C0CF21}" type="datetimeFigureOut">
              <a:rPr lang="sv-SE" smtClean="0"/>
              <a:t>2024-03-05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74CE9-570F-42EE-8ED7-5F0D08ED44B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6638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979F-E89F-4069-89B3-948170C0CF21}" type="datetimeFigureOut">
              <a:rPr lang="sv-SE" smtClean="0"/>
              <a:t>2024-03-05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74CE9-570F-42EE-8ED7-5F0D08ED44B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4760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979F-E89F-4069-89B3-948170C0CF21}" type="datetimeFigureOut">
              <a:rPr lang="sv-SE" smtClean="0"/>
              <a:t>2024-03-05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74CE9-570F-42EE-8ED7-5F0D08ED44B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7641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979F-E89F-4069-89B3-948170C0CF21}" type="datetimeFigureOut">
              <a:rPr lang="sv-SE" smtClean="0"/>
              <a:t>2024-03-05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74CE9-570F-42EE-8ED7-5F0D08ED44B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012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979F-E89F-4069-89B3-948170C0CF21}" type="datetimeFigureOut">
              <a:rPr lang="sv-SE" smtClean="0"/>
              <a:t>2024-03-05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74CE9-570F-42EE-8ED7-5F0D08ED44B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6315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979F-E89F-4069-89B3-948170C0CF21}" type="datetimeFigureOut">
              <a:rPr lang="sv-SE" smtClean="0"/>
              <a:t>2024-03-05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74CE9-570F-42EE-8ED7-5F0D08ED44B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5964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979F-E89F-4069-89B3-948170C0CF21}" type="datetimeFigureOut">
              <a:rPr lang="sv-SE" smtClean="0"/>
              <a:t>2024-03-05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74CE9-570F-42EE-8ED7-5F0D08ED44B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7227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979F-E89F-4069-89B3-948170C0CF21}" type="datetimeFigureOut">
              <a:rPr lang="sv-SE" smtClean="0"/>
              <a:t>2024-03-05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74CE9-570F-42EE-8ED7-5F0D08ED44B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35871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979F-E89F-4069-89B3-948170C0CF21}" type="datetimeFigureOut">
              <a:rPr lang="sv-SE" smtClean="0"/>
              <a:t>2024-03-05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74CE9-570F-42EE-8ED7-5F0D08ED44B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49904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979F-E89F-4069-89B3-948170C0CF21}" type="datetimeFigureOut">
              <a:rPr lang="sv-SE" smtClean="0"/>
              <a:t>2024-03-05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74CE9-570F-42EE-8ED7-5F0D08ED44B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9003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979F-E89F-4069-89B3-948170C0CF21}" type="datetimeFigureOut">
              <a:rPr lang="sv-SE" smtClean="0"/>
              <a:t>2024-03-05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74CE9-570F-42EE-8ED7-5F0D08ED44B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43201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5979F-E89F-4069-89B3-948170C0CF21}" type="datetimeFigureOut">
              <a:rPr lang="sv-SE" smtClean="0"/>
              <a:t>2024-03-05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F274CE9-570F-42EE-8ED7-5F0D08ED44B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8119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699D7C-6380-41FC-ADB7-C6C91B956E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1165412"/>
            <a:ext cx="7766936" cy="2885424"/>
          </a:xfrm>
        </p:spPr>
        <p:txBody>
          <a:bodyPr/>
          <a:lstStyle/>
          <a:p>
            <a:pPr algn="ctr"/>
            <a:r>
              <a:rPr lang="sv-SE" dirty="0"/>
              <a:t>SVENSKA DREVERKLUBBEN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B6BF77A-32FD-4C2F-9A04-39372F0916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2800" dirty="0">
                <a:solidFill>
                  <a:srgbClr val="92D050"/>
                </a:solidFill>
              </a:rPr>
              <a:t>PRESENTERAR DREVER RASEN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8AF5B7-C650-4554-BC99-0EAD76C34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14695"/>
            <a:ext cx="19050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86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BF04DE4-D066-4044-859F-870075F3B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29789"/>
            <a:ext cx="8596668" cy="573741"/>
          </a:xfrm>
        </p:spPr>
        <p:txBody>
          <a:bodyPr>
            <a:normAutofit fontScale="90000"/>
          </a:bodyPr>
          <a:lstStyle/>
          <a:p>
            <a:r>
              <a:rPr lang="sv-SE" dirty="0"/>
              <a:t>DREVERN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0DAB635-7C17-43EF-8780-024B2E816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903530"/>
            <a:ext cx="8596668" cy="5137833"/>
          </a:xfrm>
        </p:spPr>
        <p:txBody>
          <a:bodyPr/>
          <a:lstStyle/>
          <a:p>
            <a:r>
              <a:rPr lang="sv-SE" sz="1400" dirty="0"/>
              <a:t>Är en stark och jaktvillig hund som oftast kan prestera flera prisvärda drev på samma dag och kan jaga flera dagar under en vecka. </a:t>
            </a:r>
          </a:p>
          <a:p>
            <a:r>
              <a:rPr lang="sv-SE" sz="1400" dirty="0"/>
              <a:t>Är mycket uppskattad för sin tidiga jaktmognad och drevförmåga samt inte minst det lugna och fina temperamentet.  </a:t>
            </a:r>
          </a:p>
          <a:p>
            <a:r>
              <a:rPr lang="sv-SE" sz="1400" dirty="0"/>
              <a:t>Jagar sitt drevdjur med ett tätt hörbart skall och återvänder till släpplatsen efter avslutat drev. </a:t>
            </a:r>
          </a:p>
          <a:p>
            <a:r>
              <a:rPr lang="sv-SE" sz="1400" dirty="0"/>
              <a:t>Drevern har ett trevligt och harmoniskt temperament. När den inte används för jaktändamål så är den en uppskattad familjehund som trivs med att bo tillsammans med familjen.</a:t>
            </a:r>
          </a:p>
          <a:p>
            <a:endParaRPr lang="sv-SE" dirty="0"/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221DC44-11CA-9FCA-0D4B-E6FE622BE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835" y="3017600"/>
            <a:ext cx="3597536" cy="2952739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38EEC8CA-2B33-27F3-C6FF-3F8BE36B25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329" y="3017600"/>
            <a:ext cx="3671570" cy="292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42100A-59F5-4DF0-A810-D333FF7739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14695"/>
            <a:ext cx="19050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29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3DEB7A3-BF7E-4FCB-A6C4-458D3ABCF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DREVER – VÄLTYPAD HANE OCH TIK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C2DD24C-9AC7-4238-906C-A3BB4A8BF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v-SE" dirty="0"/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454DA675-3A36-88B0-48D2-FBF16AE07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2045262"/>
            <a:ext cx="4447898" cy="2767473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398FFCCB-B919-42B4-AF25-F6F32699F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044" y="2045263"/>
            <a:ext cx="4326916" cy="27674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522D65-D3D5-40AF-903C-DBC8ABD2AC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14695"/>
            <a:ext cx="19050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86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BE060C7-A168-4CFD-B388-00EC49E2E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SVENSKA DREVERKLUBBEN (SDK)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1FC79CD-8037-448B-9CB8-F228B4FC5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80565"/>
            <a:ext cx="8596668" cy="4660798"/>
          </a:xfrm>
        </p:spPr>
        <p:txBody>
          <a:bodyPr/>
          <a:lstStyle/>
          <a:p>
            <a:r>
              <a:rPr lang="sv-SE" dirty="0"/>
              <a:t>Är den rasklubb som av SKK delegerats ras ansvaret för Drevern</a:t>
            </a:r>
          </a:p>
          <a:p>
            <a:r>
              <a:rPr lang="sv-SE" dirty="0"/>
              <a:t>Består av 21 länsklubbar som arrangerar drevprov, viltspårprov och utställningar</a:t>
            </a:r>
          </a:p>
          <a:p>
            <a:r>
              <a:rPr lang="sv-SE" dirty="0"/>
              <a:t>Ca 3.500 medlemmar och antalet medlemmar ökar!</a:t>
            </a:r>
          </a:p>
          <a:p>
            <a:r>
              <a:rPr lang="sv-SE" dirty="0" err="1"/>
              <a:t>SDK:s</a:t>
            </a:r>
            <a:r>
              <a:rPr lang="sv-SE" dirty="0"/>
              <a:t> centralstyrelse tar årligen fram en inbunden årsbok som är mycket uppskattad och håller världskvalitet</a:t>
            </a:r>
          </a:p>
          <a:p>
            <a:r>
              <a:rPr lang="sv-SE" dirty="0"/>
              <a:t>SDK arrangerar tillsammans med lokalklubbar tävlingar: Drever-SM, SM för harhundar, landskamp SE-FI-NO, viltspårs-SM</a:t>
            </a:r>
          </a:p>
          <a:p>
            <a:r>
              <a:rPr lang="sv-SE" dirty="0"/>
              <a:t>Årligen görs drygt- 800 starter på drevprov, 200 på viltspårprov och 1800 på utställningar. Ökande trend på samtliga!</a:t>
            </a:r>
          </a:p>
          <a:p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1BDB5D-10F2-4E11-852B-ACC765B64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14695"/>
            <a:ext cx="19050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35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B198708-A70F-AD8B-E5D8-5652EB0A0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81318"/>
          </a:xfrm>
        </p:spPr>
        <p:txBody>
          <a:bodyPr/>
          <a:lstStyle/>
          <a:p>
            <a:r>
              <a:rPr lang="sv-SE" dirty="0" err="1"/>
              <a:t>SDK:s</a:t>
            </a:r>
            <a:r>
              <a:rPr lang="sv-SE" dirty="0"/>
              <a:t> ÅRSBOK!</a:t>
            </a:r>
            <a:endParaRPr lang="LID4096" dirty="0"/>
          </a:p>
        </p:txBody>
      </p:sp>
      <p:pic>
        <p:nvPicPr>
          <p:cNvPr id="1026" name="Picture 2" descr="Ingen fotobeskrivning tillgänglig.">
            <a:extLst>
              <a:ext uri="{FF2B5EF4-FFF2-40B4-BE49-F238E27FC236}">
                <a16:creationId xmlns:a16="http://schemas.microsoft.com/office/drawing/2014/main" id="{8C672862-B69B-0BBB-CA3B-DDB3CB399C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31333" y="1911440"/>
            <a:ext cx="3925583" cy="285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gen fotobeskrivning tillgänglig.">
            <a:extLst>
              <a:ext uri="{FF2B5EF4-FFF2-40B4-BE49-F238E27FC236}">
                <a16:creationId xmlns:a16="http://schemas.microsoft.com/office/drawing/2014/main" id="{239C006E-AF99-FAFF-8BBC-7D8911A0E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352" y="1374837"/>
            <a:ext cx="2951269" cy="393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F00BF1-46C7-48AF-91D4-703DC86D9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14695"/>
            <a:ext cx="19050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63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523DAD-D605-A068-A510-81070BA6A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17176"/>
          </a:xfrm>
        </p:spPr>
        <p:txBody>
          <a:bodyPr/>
          <a:lstStyle/>
          <a:p>
            <a:r>
              <a:rPr lang="sv-SE" dirty="0"/>
              <a:t>DREVERN - STATISTIK</a:t>
            </a:r>
            <a:endParaRPr lang="LID4096" dirty="0"/>
          </a:p>
        </p:txBody>
      </p:sp>
      <p:graphicFrame>
        <p:nvGraphicFramePr>
          <p:cNvPr id="4" name="Platshållare för innehåll 3">
            <a:extLst>
              <a:ext uri="{FF2B5EF4-FFF2-40B4-BE49-F238E27FC236}">
                <a16:creationId xmlns:a16="http://schemas.microsoft.com/office/drawing/2014/main" id="{7472FB4F-CEAF-3483-B684-5A67F13509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9170433"/>
              </p:ext>
            </p:extLst>
          </p:nvPr>
        </p:nvGraphicFramePr>
        <p:xfrm>
          <a:off x="1088568" y="1071562"/>
          <a:ext cx="8596312" cy="4714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CB146BD-BFF1-4B2B-BC55-9CAB0256F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14695"/>
            <a:ext cx="19050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5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D4EB6F4-C76F-4983-B47E-6F2B4F711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27529"/>
          </a:xfrm>
        </p:spPr>
        <p:txBody>
          <a:bodyPr>
            <a:normAutofit fontScale="90000"/>
          </a:bodyPr>
          <a:lstStyle/>
          <a:p>
            <a:r>
              <a:rPr lang="sv-SE" dirty="0"/>
              <a:t>Bakgrund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BA0AD43-9D2C-4E6F-BA7D-673147EF7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07459"/>
            <a:ext cx="8596668" cy="4633903"/>
          </a:xfrm>
        </p:spPr>
        <p:txBody>
          <a:bodyPr>
            <a:normAutofit/>
          </a:bodyPr>
          <a:lstStyle/>
          <a:p>
            <a:r>
              <a:rPr lang="sv-SE" sz="2400" b="1" i="0" dirty="0">
                <a:solidFill>
                  <a:srgbClr val="3B6A1E"/>
                </a:solidFill>
                <a:effectLst/>
                <a:latin typeface="gill-sans-mt"/>
              </a:rPr>
              <a:t>Drever</a:t>
            </a:r>
            <a:r>
              <a:rPr lang="sv-SE" sz="2400" b="0" i="0" dirty="0">
                <a:solidFill>
                  <a:srgbClr val="333333"/>
                </a:solidFill>
                <a:effectLst/>
                <a:latin typeface="gill-sans-mt"/>
              </a:rPr>
              <a:t> eller som den tidigare hette, </a:t>
            </a:r>
            <a:r>
              <a:rPr lang="sv-SE" sz="2400" b="0" i="0" dirty="0" err="1">
                <a:solidFill>
                  <a:srgbClr val="333333"/>
                </a:solidFill>
                <a:effectLst/>
                <a:latin typeface="gill-sans-mt"/>
              </a:rPr>
              <a:t>Dachsbracken</a:t>
            </a:r>
            <a:r>
              <a:rPr lang="sv-SE" sz="2400" b="0" i="0" dirty="0">
                <a:solidFill>
                  <a:srgbClr val="333333"/>
                </a:solidFill>
                <a:effectLst/>
                <a:latin typeface="gill-sans-mt"/>
              </a:rPr>
              <a:t>, är en kortbent stövare, som avlades fram på kontinenten i mitten av 1850-talet. </a:t>
            </a:r>
          </a:p>
          <a:p>
            <a:r>
              <a:rPr lang="sv-SE" sz="2400" b="0" i="0" dirty="0">
                <a:solidFill>
                  <a:srgbClr val="333333"/>
                </a:solidFill>
                <a:effectLst/>
                <a:latin typeface="gill-sans-mt"/>
              </a:rPr>
              <a:t>Vi behöver alltså inte gå så långt tillbaka för att finna </a:t>
            </a:r>
            <a:r>
              <a:rPr lang="sv-SE" sz="2400" b="0" i="0" dirty="0" err="1">
                <a:solidFill>
                  <a:srgbClr val="333333"/>
                </a:solidFill>
                <a:effectLst/>
                <a:latin typeface="gill-sans-mt"/>
              </a:rPr>
              <a:t>dachsbrackens</a:t>
            </a:r>
            <a:r>
              <a:rPr lang="sv-SE" sz="2400" b="0" i="0" dirty="0">
                <a:solidFill>
                  <a:srgbClr val="333333"/>
                </a:solidFill>
                <a:effectLst/>
                <a:latin typeface="gill-sans-mt"/>
              </a:rPr>
              <a:t> rötter – i Sydtyskland, Tyrolen och Schweiz. En kortbent jakthund med träffande namn. De första registreringarna i SKK gjordes redan 1913. </a:t>
            </a:r>
          </a:p>
          <a:p>
            <a:r>
              <a:rPr lang="sv-SE" sz="2400" b="0" i="0" dirty="0">
                <a:solidFill>
                  <a:srgbClr val="333333"/>
                </a:solidFill>
                <a:effectLst/>
                <a:latin typeface="gill-sans-mt"/>
              </a:rPr>
              <a:t>1944 bildades Svenska </a:t>
            </a:r>
            <a:r>
              <a:rPr lang="sv-SE" sz="2400" b="0" i="0" dirty="0" err="1">
                <a:solidFill>
                  <a:srgbClr val="333333"/>
                </a:solidFill>
                <a:effectLst/>
                <a:latin typeface="gill-sans-mt"/>
              </a:rPr>
              <a:t>Dachsbrackenklubben</a:t>
            </a:r>
            <a:r>
              <a:rPr lang="sv-SE" sz="2400" b="0" i="0" dirty="0">
                <a:solidFill>
                  <a:srgbClr val="333333"/>
                </a:solidFill>
                <a:effectLst/>
                <a:latin typeface="gill-sans-mt"/>
              </a:rPr>
              <a:t> och 1947 ändrades namnet till Drever och Svenska Dreverklubben. </a:t>
            </a:r>
            <a:endParaRPr lang="sv-SE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41DDCD-A009-495C-AD07-920F2E136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14695"/>
            <a:ext cx="19050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57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C5D231-7847-4297-BBCF-5984BB16E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JAKTHUNDEN DREVERN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CB31B14-35C8-41FE-B6DA-AA7C1E4D2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70213"/>
            <a:ext cx="8596668" cy="4571150"/>
          </a:xfrm>
        </p:spPr>
        <p:txBody>
          <a:bodyPr>
            <a:normAutofit/>
          </a:bodyPr>
          <a:lstStyle/>
          <a:p>
            <a:r>
              <a:rPr lang="sv-SE" sz="2400" baseline="0" dirty="0"/>
              <a:t>Drevern jagar som ensamhund och är en lågställd, långsamt skalldrivande hund.</a:t>
            </a:r>
          </a:p>
          <a:p>
            <a:r>
              <a:rPr lang="sv-SE" sz="2400" dirty="0"/>
              <a:t>Drevern </a:t>
            </a:r>
            <a:r>
              <a:rPr lang="sv-SE" sz="2400" baseline="0" dirty="0"/>
              <a:t>kan användas för jakt på hare, räv</a:t>
            </a:r>
            <a:r>
              <a:rPr lang="sv-SE" sz="2400" dirty="0"/>
              <a:t>, rådjur och hjort. </a:t>
            </a:r>
          </a:p>
          <a:p>
            <a:r>
              <a:rPr lang="sv-SE" sz="2400" dirty="0"/>
              <a:t>Även om drevern ofta är en populär rådjurshund så kan den också vara en mycket uppskattad harhund och allroundhund. </a:t>
            </a:r>
          </a:p>
          <a:p>
            <a:endParaRPr lang="sv-SE" sz="2400" baseline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DFC91E-7907-4C8C-A000-303F44BC7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14695"/>
            <a:ext cx="19050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2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669516-7F58-9708-00E6-34700FB3D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102659"/>
          </a:xfrm>
        </p:spPr>
        <p:txBody>
          <a:bodyPr>
            <a:normAutofit fontScale="90000"/>
          </a:bodyPr>
          <a:lstStyle/>
          <a:p>
            <a:r>
              <a:rPr lang="sv-SE" dirty="0"/>
              <a:t>HÄRKILAS MACH I!</a:t>
            </a:r>
            <a:br>
              <a:rPr lang="sv-SE" dirty="0"/>
            </a:br>
            <a:r>
              <a:rPr lang="sv-SE" dirty="0"/>
              <a:t>Årets hund både 1986 och 1988</a:t>
            </a:r>
            <a:endParaRPr lang="LID4096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7900CBF7-B26B-19A9-6D01-087977F6A3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094" y="2012197"/>
            <a:ext cx="5611874" cy="370201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F0FEB7-FA8C-4EDB-BDAA-5E94892ED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14695"/>
            <a:ext cx="19050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85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9C7E0AF-9AD4-4092-B558-93F3CBA71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17176"/>
          </a:xfrm>
        </p:spPr>
        <p:txBody>
          <a:bodyPr/>
          <a:lstStyle/>
          <a:p>
            <a:pPr lvl="0"/>
            <a:r>
              <a:rPr lang="sv-SE" dirty="0"/>
              <a:t>DREVER HISTORIA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8E45603-0FC3-41F1-BAB2-2E062F8A6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812" y="1419767"/>
            <a:ext cx="8596668" cy="4714586"/>
          </a:xfrm>
        </p:spPr>
        <p:txBody>
          <a:bodyPr/>
          <a:lstStyle/>
          <a:p>
            <a:r>
              <a:rPr lang="sv-SE" dirty="0"/>
              <a:t>Många ansvarsfulla uppfödare som lagt ned stor möda och värnat rasen</a:t>
            </a:r>
          </a:p>
          <a:p>
            <a:r>
              <a:rPr lang="sv-SE" dirty="0"/>
              <a:t>Det finns ”hörnstenar” i avelsarbetet som varit starkt bidragande till dagens kvalitet på rasen. Speciellt ska omnämnas</a:t>
            </a:r>
          </a:p>
          <a:p>
            <a:r>
              <a:rPr lang="sv-SE" dirty="0" err="1"/>
              <a:t>Härkilas</a:t>
            </a:r>
            <a:r>
              <a:rPr lang="sv-SE" dirty="0"/>
              <a:t> Jim-63				</a:t>
            </a:r>
            <a:r>
              <a:rPr lang="sv-SE" dirty="0" err="1"/>
              <a:t>Härkilas</a:t>
            </a:r>
            <a:r>
              <a:rPr lang="sv-SE" dirty="0"/>
              <a:t> Mittsi-61	</a:t>
            </a:r>
          </a:p>
          <a:p>
            <a:r>
              <a:rPr lang="sv-SE" dirty="0"/>
              <a:t>Rajj-68						</a:t>
            </a:r>
            <a:r>
              <a:rPr lang="sv-SE" dirty="0" err="1"/>
              <a:t>Naveruds</a:t>
            </a:r>
            <a:r>
              <a:rPr lang="sv-SE" dirty="0"/>
              <a:t> Tanja-65 </a:t>
            </a:r>
          </a:p>
          <a:p>
            <a:r>
              <a:rPr lang="sv-SE" dirty="0" err="1"/>
              <a:t>Härkilas</a:t>
            </a:r>
            <a:r>
              <a:rPr lang="sv-SE" dirty="0"/>
              <a:t> Öre I-77				</a:t>
            </a:r>
            <a:r>
              <a:rPr lang="sv-SE" dirty="0" err="1"/>
              <a:t>Naveruds</a:t>
            </a:r>
            <a:r>
              <a:rPr lang="sv-SE" dirty="0"/>
              <a:t> Hyckla-73			</a:t>
            </a:r>
          </a:p>
          <a:p>
            <a:r>
              <a:rPr lang="sv-SE" dirty="0" err="1"/>
              <a:t>Härkilas</a:t>
            </a:r>
            <a:r>
              <a:rPr lang="sv-SE" dirty="0"/>
              <a:t> Mach I-83	</a:t>
            </a:r>
          </a:p>
          <a:p>
            <a:r>
              <a:rPr lang="sv-SE" dirty="0" err="1"/>
              <a:t>Naveruds</a:t>
            </a:r>
            <a:r>
              <a:rPr lang="sv-SE" dirty="0"/>
              <a:t> Ludo-74</a:t>
            </a:r>
          </a:p>
          <a:p>
            <a:r>
              <a:rPr lang="sv-SE" dirty="0"/>
              <a:t>Superman-79</a:t>
            </a:r>
          </a:p>
          <a:p>
            <a:r>
              <a:rPr lang="sv-SE" dirty="0" err="1"/>
              <a:t>Alors</a:t>
            </a:r>
            <a:r>
              <a:rPr lang="sv-SE" dirty="0"/>
              <a:t> Frippe-88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F853BF-A4A2-4C0B-9DBB-15C528E91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14695"/>
            <a:ext cx="19050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01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CE4A4F5-B3DC-4870-A99C-C29294BC5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54424"/>
          </a:xfrm>
        </p:spPr>
        <p:txBody>
          <a:bodyPr/>
          <a:lstStyle/>
          <a:p>
            <a:r>
              <a:rPr lang="sv-SE" dirty="0"/>
              <a:t>DREVERN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6EA8252-003E-4011-9929-6F005502D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62635"/>
            <a:ext cx="8596668" cy="4678727"/>
          </a:xfrm>
        </p:spPr>
        <p:txBody>
          <a:bodyPr/>
          <a:lstStyle/>
          <a:p>
            <a:r>
              <a:rPr lang="sv-SE" b="0" i="0" dirty="0">
                <a:solidFill>
                  <a:srgbClr val="333333"/>
                </a:solidFill>
                <a:effectLst/>
                <a:latin typeface="gill-sans-mt"/>
              </a:rPr>
              <a:t>Drevern skall vara en relativt långsträckt och lågställd hund, som mera präglas av styrka och robusthet än av ädelhet och snabbhet. </a:t>
            </a:r>
          </a:p>
          <a:p>
            <a:r>
              <a:rPr lang="sv-SE" b="0" i="0" dirty="0">
                <a:solidFill>
                  <a:srgbClr val="333333"/>
                </a:solidFill>
                <a:effectLst/>
                <a:latin typeface="gill-sans-mt"/>
              </a:rPr>
              <a:t>Den skall ha god resning och väl utvecklad muskulatur samt vara rörlig. </a:t>
            </a:r>
          </a:p>
          <a:p>
            <a:r>
              <a:rPr lang="sv-SE" b="0" i="0" dirty="0">
                <a:solidFill>
                  <a:srgbClr val="333333"/>
                </a:solidFill>
                <a:effectLst/>
                <a:latin typeface="gill-sans-mt"/>
              </a:rPr>
              <a:t>De skillnader i kroppsbyggnaden som betingas av könet skall vara tydligt framträdande.</a:t>
            </a:r>
          </a:p>
          <a:p>
            <a:r>
              <a:rPr lang="sv-SE" dirty="0">
                <a:solidFill>
                  <a:srgbClr val="333333"/>
                </a:solidFill>
                <a:latin typeface="gill-sans-mt"/>
              </a:rPr>
              <a:t>Drevern är en svensk ras.</a:t>
            </a:r>
          </a:p>
          <a:p>
            <a:r>
              <a:rPr lang="sv-SE" dirty="0">
                <a:solidFill>
                  <a:srgbClr val="333333"/>
                </a:solidFill>
                <a:latin typeface="gill-sans-mt"/>
              </a:rPr>
              <a:t>Den kan vara trefärgad, svart-vit eller röd-vit.</a:t>
            </a:r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09A2C96-38A4-D61B-BADA-32DAEEF91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898" y="3830656"/>
            <a:ext cx="2682875" cy="192468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A86AAD3F-2502-272F-CE39-76AB8000B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535" y="3830656"/>
            <a:ext cx="3151165" cy="1924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688B46-5A19-4F45-9BEB-6590DEA319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14695"/>
            <a:ext cx="19050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6637"/>
      </p:ext>
    </p:extLst>
  </p:cSld>
  <p:clrMapOvr>
    <a:masterClrMapping/>
  </p:clrMapOvr>
</p:sld>
</file>

<file path=ppt/theme/theme1.xml><?xml version="1.0" encoding="utf-8"?>
<a:theme xmlns:a="http://schemas.openxmlformats.org/drawingml/2006/main" name="Fasett">
  <a:themeElements>
    <a:clrScheme name="Faset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184</TotalTime>
  <Words>476</Words>
  <Application>Microsoft Office PowerPoint</Application>
  <PresentationFormat>Widescreen</PresentationFormat>
  <Paragraphs>43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gill-sans-mt</vt:lpstr>
      <vt:lpstr>Trebuchet MS</vt:lpstr>
      <vt:lpstr>Wingdings 3</vt:lpstr>
      <vt:lpstr>Fasett</vt:lpstr>
      <vt:lpstr>SVENSKA DREVERKLUBBEN</vt:lpstr>
      <vt:lpstr>SVENSKA DREVERKLUBBEN (SDK)</vt:lpstr>
      <vt:lpstr>SDK:s ÅRSBOK!</vt:lpstr>
      <vt:lpstr>DREVERN - STATISTIK</vt:lpstr>
      <vt:lpstr>Bakgrund</vt:lpstr>
      <vt:lpstr>JAKTHUNDEN DREVERN</vt:lpstr>
      <vt:lpstr>HÄRKILAS MACH I! Årets hund både 1986 och 1988</vt:lpstr>
      <vt:lpstr>DREVER HISTORIA</vt:lpstr>
      <vt:lpstr>DREVERN</vt:lpstr>
      <vt:lpstr>DREVERN</vt:lpstr>
      <vt:lpstr>DREVER – VÄLTYPAD HANE OCH TIK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</dc:title>
  <dc:creator>Morgan Wackt</dc:creator>
  <cp:lastModifiedBy>Jonsson, Charlott</cp:lastModifiedBy>
  <cp:revision>20</cp:revision>
  <dcterms:created xsi:type="dcterms:W3CDTF">2018-02-24T13:39:01Z</dcterms:created>
  <dcterms:modified xsi:type="dcterms:W3CDTF">2024-03-05T17:28:15Z</dcterms:modified>
</cp:coreProperties>
</file>